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2"/>
  </p:notesMasterIdLst>
  <p:sldIdLst>
    <p:sldId id="289" r:id="rId3"/>
    <p:sldId id="290" r:id="rId4"/>
    <p:sldId id="291" r:id="rId5"/>
    <p:sldId id="292" r:id="rId6"/>
    <p:sldId id="256" r:id="rId7"/>
    <p:sldId id="257" r:id="rId8"/>
    <p:sldId id="258" r:id="rId9"/>
    <p:sldId id="293" r:id="rId10"/>
    <p:sldId id="294" r:id="rId11"/>
    <p:sldId id="295" r:id="rId12"/>
    <p:sldId id="259" r:id="rId13"/>
    <p:sldId id="260" r:id="rId14"/>
    <p:sldId id="261" r:id="rId15"/>
    <p:sldId id="262" r:id="rId16"/>
    <p:sldId id="263" r:id="rId17"/>
    <p:sldId id="285" r:id="rId18"/>
    <p:sldId id="286" r:id="rId19"/>
    <p:sldId id="287" r:id="rId20"/>
    <p:sldId id="288" r:id="rId21"/>
    <p:sldId id="264" r:id="rId22"/>
    <p:sldId id="265" r:id="rId23"/>
    <p:sldId id="267" r:id="rId24"/>
    <p:sldId id="268" r:id="rId25"/>
    <p:sldId id="269" r:id="rId26"/>
    <p:sldId id="270" r:id="rId27"/>
    <p:sldId id="266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932" autoAdjust="0"/>
  </p:normalViewPr>
  <p:slideViewPr>
    <p:cSldViewPr>
      <p:cViewPr varScale="1">
        <p:scale>
          <a:sx n="83" d="100"/>
          <a:sy n="83" d="100"/>
        </p:scale>
        <p:origin x="1450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56DA98-5009-42A6-982C-A387682C87B0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D6D88A-69B4-4ACE-A157-3C20C4157F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62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6D88A-69B4-4ACE-A157-3C20C4157F1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573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0B35E-22EE-4DA2-AC85-7ADE51794519}" type="datetimeFigureOut">
              <a:rPr lang="ko-KR" altLang="en-US" smtClean="0"/>
              <a:pPr/>
              <a:t>2020-09-07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AD464-ACDE-47B8-A0B7-4EA16CAC528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955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0B35E-22EE-4DA2-AC85-7ADE51794519}" type="datetimeFigureOut">
              <a:rPr lang="ko-KR" altLang="en-US" smtClean="0"/>
              <a:pPr/>
              <a:t>2020-09-07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AD464-ACDE-47B8-A0B7-4EA16CAC528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901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0B35E-22EE-4DA2-AC85-7ADE51794519}" type="datetimeFigureOut">
              <a:rPr lang="ko-KR" altLang="en-US" smtClean="0"/>
              <a:pPr/>
              <a:t>2020-09-07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AD464-ACDE-47B8-A0B7-4EA16CAC528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4973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F45A-2F30-44FC-B9DF-B34C4E2BB6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2CDD-9E47-4A26-9E07-E9B6C5C673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480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F45A-2F30-44FC-B9DF-B34C4E2BB6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2CDD-9E47-4A26-9E07-E9B6C5C673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9810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F45A-2F30-44FC-B9DF-B34C4E2BB6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2CDD-9E47-4A26-9E07-E9B6C5C673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8779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F45A-2F30-44FC-B9DF-B34C4E2BB6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2CDD-9E47-4A26-9E07-E9B6C5C673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520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F45A-2F30-44FC-B9DF-B34C4E2BB6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2CDD-9E47-4A26-9E07-E9B6C5C673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141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F45A-2F30-44FC-B9DF-B34C4E2BB6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2CDD-9E47-4A26-9E07-E9B6C5C673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882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F45A-2F30-44FC-B9DF-B34C4E2BB6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2CDD-9E47-4A26-9E07-E9B6C5C673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0916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F45A-2F30-44FC-B9DF-B34C4E2BB6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2CDD-9E47-4A26-9E07-E9B6C5C673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147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0B35E-22EE-4DA2-AC85-7ADE51794519}" type="datetimeFigureOut">
              <a:rPr lang="ko-KR" altLang="en-US" smtClean="0"/>
              <a:pPr/>
              <a:t>2020-09-07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AD464-ACDE-47B8-A0B7-4EA16CAC528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0560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F45A-2F30-44FC-B9DF-B34C4E2BB6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2CDD-9E47-4A26-9E07-E9B6C5C673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3635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F45A-2F30-44FC-B9DF-B34C4E2BB6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2CDD-9E47-4A26-9E07-E9B6C5C673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4104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F45A-2F30-44FC-B9DF-B34C4E2BB6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2CDD-9E47-4A26-9E07-E9B6C5C673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219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0B35E-22EE-4DA2-AC85-7ADE51794519}" type="datetimeFigureOut">
              <a:rPr lang="ko-KR" altLang="en-US" smtClean="0"/>
              <a:pPr/>
              <a:t>2020-09-07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AD464-ACDE-47B8-A0B7-4EA16CAC528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766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0B35E-22EE-4DA2-AC85-7ADE51794519}" type="datetimeFigureOut">
              <a:rPr lang="ko-KR" altLang="en-US" smtClean="0"/>
              <a:pPr/>
              <a:t>2020-09-07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AD464-ACDE-47B8-A0B7-4EA16CAC528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58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0B35E-22EE-4DA2-AC85-7ADE51794519}" type="datetimeFigureOut">
              <a:rPr lang="ko-KR" altLang="en-US" smtClean="0"/>
              <a:pPr/>
              <a:t>2020-09-07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AD464-ACDE-47B8-A0B7-4EA16CAC528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277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0B35E-22EE-4DA2-AC85-7ADE51794519}" type="datetimeFigureOut">
              <a:rPr lang="ko-KR" altLang="en-US" smtClean="0"/>
              <a:pPr/>
              <a:t>2020-09-07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AD464-ACDE-47B8-A0B7-4EA16CAC528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724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0B35E-22EE-4DA2-AC85-7ADE51794519}" type="datetimeFigureOut">
              <a:rPr lang="ko-KR" altLang="en-US" smtClean="0"/>
              <a:pPr/>
              <a:t>2020-09-07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AD464-ACDE-47B8-A0B7-4EA16CAC528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433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0B35E-22EE-4DA2-AC85-7ADE51794519}" type="datetimeFigureOut">
              <a:rPr lang="ko-KR" altLang="en-US" smtClean="0"/>
              <a:pPr/>
              <a:t>2020-09-07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AD464-ACDE-47B8-A0B7-4EA16CAC528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501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0B35E-22EE-4DA2-AC85-7ADE51794519}" type="datetimeFigureOut">
              <a:rPr lang="ko-KR" altLang="en-US" smtClean="0"/>
              <a:pPr/>
              <a:t>2020-09-07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AD464-ACDE-47B8-A0B7-4EA16CAC528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736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0B35E-22EE-4DA2-AC85-7ADE51794519}" type="datetimeFigureOut">
              <a:rPr lang="ko-KR" altLang="en-US" smtClean="0"/>
              <a:pPr/>
              <a:t>2020-09-07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FAD464-ACDE-47B8-A0B7-4EA16CAC528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778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6F45A-2F30-44FC-B9DF-B34C4E2BB6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02CDD-9E47-4A26-9E07-E9B6C5C673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759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localhost:8080/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63688" y="250524"/>
            <a:ext cx="6858000" cy="742591"/>
          </a:xfrm>
        </p:spPr>
        <p:txBody>
          <a:bodyPr>
            <a:normAutofit/>
          </a:bodyPr>
          <a:lstStyle/>
          <a:p>
            <a:r>
              <a:rPr lang="ko-KR" altLang="en-US" sz="3300" dirty="0"/>
              <a:t>제 </a:t>
            </a:r>
            <a:r>
              <a:rPr lang="en-US" altLang="ko-KR" sz="3300" dirty="0" smtClean="0"/>
              <a:t>6</a:t>
            </a:r>
            <a:r>
              <a:rPr lang="ko-KR" altLang="en-US" sz="3300" dirty="0" smtClean="0"/>
              <a:t>강 </a:t>
            </a:r>
            <a:r>
              <a:rPr lang="ko-KR" altLang="en-US" sz="3300" dirty="0" err="1" smtClean="0"/>
              <a:t>모바일</a:t>
            </a:r>
            <a:r>
              <a:rPr lang="ko-KR" altLang="en-US" sz="3300" dirty="0" smtClean="0"/>
              <a:t> </a:t>
            </a:r>
            <a:r>
              <a:rPr lang="ko-KR" altLang="en-US" sz="3300" dirty="0" err="1" smtClean="0"/>
              <a:t>웹시스템</a:t>
            </a:r>
            <a:r>
              <a:rPr lang="ko-KR" altLang="en-US" sz="3300" dirty="0" smtClean="0"/>
              <a:t> 환경구축</a:t>
            </a:r>
            <a:r>
              <a:rPr lang="en-US" altLang="ko-KR" sz="3300" dirty="0" smtClean="0"/>
              <a:t>(2)</a:t>
            </a:r>
            <a:endParaRPr lang="ko-KR" altLang="en-US" sz="33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64876" cy="198623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20528" y="2021671"/>
            <a:ext cx="20811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B0F0"/>
                </a:solidFill>
              </a:rPr>
              <a:t>담당교수 </a:t>
            </a:r>
            <a:r>
              <a:rPr lang="en-US" altLang="ko-KR" sz="1200" dirty="0">
                <a:solidFill>
                  <a:srgbClr val="00B0F0"/>
                </a:solidFill>
              </a:rPr>
              <a:t>: </a:t>
            </a:r>
            <a:r>
              <a:rPr lang="ko-KR" altLang="en-US" sz="1200" dirty="0">
                <a:solidFill>
                  <a:srgbClr val="00B0F0"/>
                </a:solidFill>
              </a:rPr>
              <a:t>전응섭 교수</a:t>
            </a:r>
            <a:endParaRPr lang="en-US" altLang="ko-KR" sz="1200" dirty="0">
              <a:solidFill>
                <a:srgbClr val="00B0F0"/>
              </a:solidFill>
            </a:endParaRPr>
          </a:p>
          <a:p>
            <a:r>
              <a:rPr lang="ko-KR" altLang="en-US" sz="1200" dirty="0">
                <a:solidFill>
                  <a:srgbClr val="00B0F0"/>
                </a:solidFill>
              </a:rPr>
              <a:t>연구실 </a:t>
            </a:r>
            <a:r>
              <a:rPr lang="en-US" altLang="ko-KR" sz="1200" dirty="0">
                <a:solidFill>
                  <a:srgbClr val="00B0F0"/>
                </a:solidFill>
              </a:rPr>
              <a:t>: </a:t>
            </a:r>
            <a:r>
              <a:rPr lang="ko-KR" altLang="en-US" sz="1200" dirty="0">
                <a:solidFill>
                  <a:srgbClr val="00B0F0"/>
                </a:solidFill>
              </a:rPr>
              <a:t>은봉관 </a:t>
            </a:r>
            <a:r>
              <a:rPr lang="en-US" altLang="ko-KR" sz="1200" dirty="0">
                <a:solidFill>
                  <a:srgbClr val="00B0F0"/>
                </a:solidFill>
              </a:rPr>
              <a:t>8</a:t>
            </a:r>
            <a:r>
              <a:rPr lang="ko-KR" altLang="en-US" sz="1200" dirty="0">
                <a:solidFill>
                  <a:srgbClr val="00B0F0"/>
                </a:solidFill>
              </a:rPr>
              <a:t>층</a:t>
            </a:r>
            <a:endParaRPr lang="en-US" altLang="ko-KR" sz="1200" dirty="0">
              <a:solidFill>
                <a:srgbClr val="00B0F0"/>
              </a:solidFill>
            </a:endParaRPr>
          </a:p>
          <a:p>
            <a:r>
              <a:rPr lang="ko-KR" altLang="en-US" sz="1200" dirty="0">
                <a:solidFill>
                  <a:srgbClr val="00B0F0"/>
                </a:solidFill>
              </a:rPr>
              <a:t>연락처 </a:t>
            </a:r>
            <a:r>
              <a:rPr lang="en-US" altLang="ko-KR" sz="1200" dirty="0">
                <a:solidFill>
                  <a:srgbClr val="00B0F0"/>
                </a:solidFill>
              </a:rPr>
              <a:t>: 02-950-7620</a:t>
            </a:r>
          </a:p>
          <a:p>
            <a:r>
              <a:rPr lang="en-US" altLang="ko-KR" sz="1200" dirty="0">
                <a:solidFill>
                  <a:srgbClr val="00B0F0"/>
                </a:solidFill>
              </a:rPr>
              <a:t>HP) 010-5268-7267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55776" y="1274288"/>
            <a:ext cx="4248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WAS </a:t>
            </a:r>
            <a:r>
              <a:rPr lang="ko-KR" altLang="en-US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시스템 </a:t>
            </a:r>
            <a:r>
              <a:rPr lang="ko-KR" altLang="en-US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환경 </a:t>
            </a:r>
            <a:r>
              <a:rPr lang="ko-KR" altLang="en-US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구축</a:t>
            </a:r>
            <a:endParaRPr lang="en-US" altLang="ko-KR" dirty="0" smtClean="0">
              <a:solidFill>
                <a:prstClr val="black"/>
              </a:solidFill>
              <a:latin typeface="Trebuchet MS"/>
              <a:ea typeface="HY그래픽M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dirty="0" smtClean="0">
              <a:solidFill>
                <a:prstClr val="black"/>
              </a:solidFill>
              <a:latin typeface="Trebuchet MS"/>
              <a:ea typeface="HY그래픽M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Tomcat</a:t>
            </a:r>
            <a:r>
              <a:rPr lang="ko-KR" altLang="en-US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의 실행과 환경변수 설정</a:t>
            </a:r>
            <a:endParaRPr lang="ko-KR" altLang="en-US" dirty="0">
              <a:solidFill>
                <a:prstClr val="black"/>
              </a:solidFill>
              <a:latin typeface="Trebuchet MS"/>
              <a:ea typeface="HY그래픽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25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692696"/>
            <a:ext cx="593407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94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92696"/>
            <a:ext cx="5544616" cy="43124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770" y="692696"/>
            <a:ext cx="4886325" cy="38004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5536" y="171437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단계 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톰캣</a:t>
            </a:r>
            <a:r>
              <a:rPr lang="ko-KR" altLang="en-US" dirty="0" smtClean="0"/>
              <a:t> 실행파일 실행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88262" y="171437"/>
            <a:ext cx="243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apache-tomcat-8.0.12</a:t>
            </a:r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3475225" y="4293096"/>
            <a:ext cx="1240791" cy="7120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4005064"/>
            <a:ext cx="864096" cy="360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050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" y="379807"/>
            <a:ext cx="7623660" cy="5929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690" y="35332"/>
            <a:ext cx="4649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기본환경설정은 그대로 두고 </a:t>
            </a:r>
            <a:r>
              <a:rPr lang="en-US" altLang="ko-KR" dirty="0" smtClean="0"/>
              <a:t>next</a:t>
            </a:r>
            <a:r>
              <a:rPr lang="ko-KR" altLang="en-US" dirty="0" smtClean="0"/>
              <a:t>버튼 클릭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5540507"/>
            <a:ext cx="1268413" cy="7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816" y="6488668"/>
            <a:ext cx="661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Http</a:t>
            </a:r>
            <a:r>
              <a:rPr lang="ko-KR" altLang="en-US" dirty="0" smtClean="0"/>
              <a:t>서비스를 위한 </a:t>
            </a:r>
            <a:r>
              <a:rPr lang="en-US" altLang="ko-KR" dirty="0" smtClean="0"/>
              <a:t>Connector Port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8080</a:t>
            </a:r>
            <a:r>
              <a:rPr lang="ko-KR" altLang="en-US" dirty="0" smtClean="0"/>
              <a:t>으로 설정되어 있음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72838" y="1936971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Http://localhost:8080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359023" y="2276872"/>
            <a:ext cx="207707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5" idx="3"/>
            <a:endCxn id="4" idx="1"/>
          </p:cNvCxnSpPr>
          <p:nvPr/>
        </p:nvCxnSpPr>
        <p:spPr>
          <a:xfrm flipV="1">
            <a:off x="5436096" y="2121637"/>
            <a:ext cx="1336742" cy="3399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29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88640"/>
            <a:ext cx="7056784" cy="548861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554903" y="5645287"/>
            <a:ext cx="35686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톰캣은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작동시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JVM</a:t>
            </a:r>
            <a:r>
              <a:rPr lang="ko-KR" altLang="en-US" dirty="0" smtClean="0"/>
              <a:t>을 기반으로 </a:t>
            </a:r>
            <a:endParaRPr lang="en-US" altLang="ko-KR" dirty="0" smtClean="0"/>
          </a:p>
          <a:p>
            <a:r>
              <a:rPr lang="ko-KR" altLang="en-US" dirty="0" smtClean="0"/>
              <a:t>한다</a:t>
            </a:r>
            <a:r>
              <a:rPr lang="en-US" altLang="ko-KR" dirty="0" smtClean="0"/>
              <a:t>. JDK</a:t>
            </a:r>
            <a:r>
              <a:rPr lang="ko-KR" altLang="en-US" dirty="0" smtClean="0"/>
              <a:t>가 설치된 경우 </a:t>
            </a:r>
            <a:r>
              <a:rPr lang="ko-KR" altLang="en-US" dirty="0" err="1" smtClean="0"/>
              <a:t>톰캣은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자동으로 설치된 </a:t>
            </a:r>
            <a:r>
              <a:rPr lang="en-US" altLang="ko-KR" dirty="0" smtClean="0"/>
              <a:t>JVM</a:t>
            </a:r>
            <a:r>
              <a:rPr lang="ko-KR" altLang="en-US" dirty="0" smtClean="0"/>
              <a:t>을 읽어서 </a:t>
            </a:r>
            <a:endParaRPr lang="en-US" altLang="ko-KR" dirty="0" smtClean="0"/>
          </a:p>
          <a:p>
            <a:r>
              <a:rPr lang="ko-KR" altLang="en-US" dirty="0" smtClean="0"/>
              <a:t>화면에 보여줌</a:t>
            </a:r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572001" y="4941168"/>
            <a:ext cx="1296144" cy="4881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7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7751087" cy="6043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9552" y="6044096"/>
            <a:ext cx="7141442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톰캣설치위치</a:t>
            </a:r>
            <a:r>
              <a:rPr lang="ko-KR" altLang="en-US" dirty="0" smtClean="0"/>
              <a:t> 지정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디폴트로</a:t>
            </a:r>
            <a:endParaRPr lang="en-US" altLang="ko-KR" dirty="0" smtClean="0"/>
          </a:p>
          <a:p>
            <a:r>
              <a:rPr lang="en-US" altLang="ko-KR" dirty="0" smtClean="0"/>
              <a:t>Program Files/Apache Software Foundation/Tomcat 9.0</a:t>
            </a:r>
            <a:r>
              <a:rPr lang="ko-KR" altLang="en-US" dirty="0" smtClean="0"/>
              <a:t>에 설치됨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5004048" y="5373216"/>
            <a:ext cx="1152128" cy="5732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9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394"/>
            <a:ext cx="6758546" cy="5269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603" y="4725144"/>
            <a:ext cx="1094702" cy="618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983415" y="5589240"/>
            <a:ext cx="3744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Finish </a:t>
            </a:r>
            <a:r>
              <a:rPr lang="ko-KR" altLang="en-US" dirty="0" smtClean="0"/>
              <a:t>버튼을 클릭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설치 종료화면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216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16632"/>
            <a:ext cx="298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2019 </a:t>
            </a:r>
            <a:r>
              <a:rPr lang="ko-KR" altLang="en-US" dirty="0" err="1" smtClean="0"/>
              <a:t>최신버젼</a:t>
            </a:r>
            <a:r>
              <a:rPr lang="ko-KR" altLang="en-US" dirty="0" smtClean="0"/>
              <a:t> 다운로드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62068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2" y="980728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3528" y="260648"/>
            <a:ext cx="557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아래로 계속 내려오면 다음과 같은 </a:t>
            </a:r>
            <a:r>
              <a:rPr lang="en-US" altLang="ko-KR" dirty="0" smtClean="0"/>
              <a:t>Tomcat</a:t>
            </a:r>
            <a:r>
              <a:rPr lang="ko-KR" altLang="en-US" dirty="0" smtClean="0"/>
              <a:t>이 나타남</a:t>
            </a:r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7020272" y="3429000"/>
            <a:ext cx="64807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37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31888"/>
          <a:stretch/>
        </p:blipFill>
        <p:spPr>
          <a:xfrm>
            <a:off x="-16008" y="0"/>
            <a:ext cx="8980496" cy="7073121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-108520" y="4149080"/>
            <a:ext cx="1152128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3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26808"/>
          <a:stretch/>
        </p:blipFill>
        <p:spPr>
          <a:xfrm>
            <a:off x="179511" y="4552"/>
            <a:ext cx="8798375" cy="6448784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1835696" y="3933056"/>
            <a:ext cx="360040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89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6868" y="1490859"/>
            <a:ext cx="1991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err="1">
                <a:solidFill>
                  <a:srgbClr val="111111"/>
                </a:solidFill>
                <a:latin typeface="Jeju Gothic"/>
              </a:rPr>
              <a:t>톰캣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 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(Tomcat)</a:t>
            </a:r>
            <a:endParaRPr lang="en-US" altLang="ko-KR" b="0" i="0" dirty="0">
              <a:solidFill>
                <a:srgbClr val="111111"/>
              </a:solidFill>
              <a:effectLst/>
              <a:latin typeface="Jeju Gothic"/>
            </a:endParaRPr>
          </a:p>
        </p:txBody>
      </p:sp>
      <p:pic>
        <p:nvPicPr>
          <p:cNvPr id="1026" name="Picture 2" descr="Cod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2540"/>
            <a:ext cx="2697088" cy="171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37044" y="1860191"/>
            <a:ext cx="63885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latin typeface="Jeju Gothic"/>
              </a:rPr>
              <a:t>dynamic(</a:t>
            </a:r>
            <a:r>
              <a:rPr lang="ko-KR" altLang="en-US" dirty="0">
                <a:latin typeface="Jeju Gothic"/>
              </a:rPr>
              <a:t>동적</a:t>
            </a:r>
            <a:r>
              <a:rPr lang="en-US" altLang="ko-KR" dirty="0">
                <a:latin typeface="Jeju Gothic"/>
              </a:rPr>
              <a:t>)</a:t>
            </a:r>
            <a:r>
              <a:rPr lang="ko-KR" altLang="en-US" dirty="0">
                <a:latin typeface="Jeju Gothic"/>
              </a:rPr>
              <a:t>인 웹을 만들기 위한 웹 컨테이너</a:t>
            </a:r>
            <a:r>
              <a:rPr lang="en-US" altLang="ko-KR" dirty="0">
                <a:latin typeface="Jeju Gothic"/>
              </a:rPr>
              <a:t>, </a:t>
            </a:r>
            <a:r>
              <a:rPr lang="ko-KR" altLang="en-US" dirty="0" err="1">
                <a:latin typeface="Jeju Gothic"/>
              </a:rPr>
              <a:t>서블릿</a:t>
            </a:r>
            <a:r>
              <a:rPr lang="ko-KR" altLang="en-US" dirty="0">
                <a:latin typeface="Jeju Gothic"/>
              </a:rPr>
              <a:t> 컨테이너라고 불리며</a:t>
            </a:r>
            <a:r>
              <a:rPr lang="en-US" altLang="ko-KR" dirty="0">
                <a:latin typeface="Jeju Gothic"/>
              </a:rPr>
              <a:t>, </a:t>
            </a:r>
            <a:r>
              <a:rPr lang="ko-KR" altLang="en-US" dirty="0" err="1">
                <a:latin typeface="Jeju Gothic"/>
              </a:rPr>
              <a:t>웹서버에서</a:t>
            </a:r>
            <a:r>
              <a:rPr lang="ko-KR" altLang="en-US" dirty="0">
                <a:latin typeface="Jeju Gothic"/>
              </a:rPr>
              <a:t> 정적으로 </a:t>
            </a:r>
            <a:r>
              <a:rPr lang="ko-KR" altLang="en-US" dirty="0" err="1">
                <a:latin typeface="Jeju Gothic"/>
              </a:rPr>
              <a:t>처리해야할</a:t>
            </a:r>
            <a:r>
              <a:rPr lang="ko-KR" altLang="en-US" dirty="0">
                <a:latin typeface="Jeju Gothic"/>
              </a:rPr>
              <a:t> 데이터를 제외한 </a:t>
            </a:r>
            <a:r>
              <a:rPr lang="en-US" altLang="ko-KR" dirty="0">
                <a:latin typeface="Jeju Gothic"/>
              </a:rPr>
              <a:t>JSP, ASP, PHP </a:t>
            </a:r>
            <a:r>
              <a:rPr lang="ko-KR" altLang="en-US" dirty="0">
                <a:latin typeface="Jeju Gothic"/>
              </a:rPr>
              <a:t>등은 웹 컨테이너</a:t>
            </a:r>
            <a:r>
              <a:rPr lang="en-US" altLang="ko-KR" dirty="0">
                <a:latin typeface="Jeju Gothic"/>
              </a:rPr>
              <a:t>(</a:t>
            </a:r>
            <a:r>
              <a:rPr lang="ko-KR" altLang="en-US" dirty="0" err="1">
                <a:latin typeface="Jeju Gothic"/>
              </a:rPr>
              <a:t>톰캣</a:t>
            </a:r>
            <a:r>
              <a:rPr lang="en-US" altLang="ko-KR" dirty="0">
                <a:latin typeface="Jeju Gothic"/>
              </a:rPr>
              <a:t>)</a:t>
            </a:r>
            <a:r>
              <a:rPr lang="ko-KR" altLang="en-US" dirty="0">
                <a:latin typeface="Jeju Gothic"/>
              </a:rPr>
              <a:t>에게 전달한다</a:t>
            </a:r>
            <a:r>
              <a:rPr lang="en-US" altLang="ko-KR" dirty="0">
                <a:latin typeface="Jeju Gothic"/>
              </a:rPr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99108" y="3085295"/>
            <a:ext cx="3658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latin typeface="Jeju Gothic"/>
              </a:rPr>
              <a:t>WAS(Web Application Server)</a:t>
            </a:r>
            <a:endParaRPr lang="en-US" altLang="ko-KR" b="0" i="0" dirty="0">
              <a:effectLst/>
              <a:latin typeface="Jeju Gothic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2892" y="3493695"/>
            <a:ext cx="835292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 sz="1400" dirty="0">
                <a:latin typeface="Jeju Gothic"/>
              </a:rPr>
              <a:t>컨테이너</a:t>
            </a:r>
            <a:r>
              <a:rPr lang="en-US" altLang="ko-KR" sz="1400" dirty="0">
                <a:latin typeface="Jeju Gothic"/>
              </a:rPr>
              <a:t>, </a:t>
            </a:r>
            <a:r>
              <a:rPr lang="ko-KR" altLang="en-US" sz="1400" dirty="0">
                <a:latin typeface="Jeju Gothic"/>
              </a:rPr>
              <a:t>웹 컨테이너</a:t>
            </a:r>
            <a:r>
              <a:rPr lang="en-US" altLang="ko-KR" sz="1400" dirty="0">
                <a:latin typeface="Jeju Gothic"/>
              </a:rPr>
              <a:t>, </a:t>
            </a:r>
            <a:r>
              <a:rPr lang="ko-KR" altLang="en-US" sz="1400" dirty="0" err="1">
                <a:latin typeface="Jeju Gothic"/>
              </a:rPr>
              <a:t>서블릿</a:t>
            </a:r>
            <a:r>
              <a:rPr lang="ko-KR" altLang="en-US" sz="1400" dirty="0">
                <a:latin typeface="Jeju Gothic"/>
              </a:rPr>
              <a:t> 컨테이너라고 부름</a:t>
            </a:r>
          </a:p>
          <a:p>
            <a:pPr>
              <a:buFont typeface="+mj-lt"/>
              <a:buAutoNum type="arabicPeriod"/>
            </a:pPr>
            <a:r>
              <a:rPr lang="en-US" altLang="ko-KR" sz="1400" b="1" dirty="0">
                <a:latin typeface="Jeju Gothic"/>
              </a:rPr>
              <a:t>JSP,</a:t>
            </a:r>
            <a:r>
              <a:rPr lang="ko-KR" altLang="en-US" sz="1400" b="1" dirty="0" err="1">
                <a:latin typeface="Jeju Gothic"/>
              </a:rPr>
              <a:t>서블릿처리</a:t>
            </a:r>
            <a:r>
              <a:rPr lang="en-US" altLang="ko-KR" sz="1400" b="1" dirty="0">
                <a:latin typeface="Jeju Gothic"/>
              </a:rPr>
              <a:t>,HTTP</a:t>
            </a:r>
            <a:r>
              <a:rPr lang="ko-KR" altLang="en-US" sz="1400" b="1" dirty="0">
                <a:latin typeface="Jeju Gothic"/>
              </a:rPr>
              <a:t>요청 수신 및 응답</a:t>
            </a:r>
          </a:p>
          <a:p>
            <a:pPr>
              <a:buFont typeface="+mj-lt"/>
              <a:buAutoNum type="arabicPeriod"/>
            </a:pPr>
            <a:r>
              <a:rPr lang="ko-KR" altLang="en-US" sz="1400" dirty="0">
                <a:latin typeface="Jeju Gothic"/>
              </a:rPr>
              <a:t>아파치만 쓰면 정적인 </a:t>
            </a:r>
            <a:r>
              <a:rPr lang="ko-KR" altLang="en-US" sz="1400" dirty="0" err="1">
                <a:latin typeface="Jeju Gothic"/>
              </a:rPr>
              <a:t>웹페이지만</a:t>
            </a:r>
            <a:r>
              <a:rPr lang="ko-KR" altLang="en-US" sz="1400" dirty="0">
                <a:latin typeface="Jeju Gothic"/>
              </a:rPr>
              <a:t> 처리하므로 처리속도가 매우 빠르고 안정적이다</a:t>
            </a:r>
            <a:r>
              <a:rPr lang="en-US" altLang="ko-KR" sz="1400" dirty="0">
                <a:latin typeface="Jeju Gothic"/>
              </a:rPr>
              <a:t>.</a:t>
            </a:r>
            <a:endParaRPr lang="en-US" altLang="ko-KR" sz="1400" b="0" i="0" dirty="0">
              <a:effectLst/>
              <a:latin typeface="Jeju Gothic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22695" y="4356565"/>
            <a:ext cx="85689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>
                <a:solidFill>
                  <a:srgbClr val="111111"/>
                </a:solidFill>
                <a:latin typeface="Jeju Gothic"/>
              </a:rPr>
              <a:t>톰캣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(WAS)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를 쓰면 동적인 데이터 처리가 가능하다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. DB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연결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,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데이터 조작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, 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다른 응용프로그램과 상호 작용이 가능하다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. </a:t>
            </a:r>
            <a:r>
              <a:rPr lang="ko-KR" altLang="en-US" dirty="0" err="1">
                <a:solidFill>
                  <a:srgbClr val="111111"/>
                </a:solidFill>
                <a:latin typeface="Jeju Gothic"/>
              </a:rPr>
              <a:t>톰캣은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 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8080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포트로 처리한다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.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99108" y="117072"/>
            <a:ext cx="3563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2400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 WAS </a:t>
            </a:r>
            <a:r>
              <a:rPr lang="ko-KR" altLang="en-US" sz="24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시스템 환경 구축</a:t>
            </a:r>
            <a:endParaRPr lang="en-US" altLang="ko-KR" sz="2400" dirty="0">
              <a:solidFill>
                <a:prstClr val="black"/>
              </a:solidFill>
              <a:latin typeface="Trebuchet MS"/>
              <a:ea typeface="HY그래픽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4802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24340"/>
            <a:ext cx="747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단계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톰캣실행</a:t>
            </a:r>
            <a:r>
              <a:rPr lang="ko-KR" altLang="en-US" dirty="0" smtClean="0"/>
              <a:t> </a:t>
            </a:r>
            <a:r>
              <a:rPr lang="en-US" altLang="ko-KR" dirty="0" smtClean="0"/>
              <a:t>=&gt; monitor tomcat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Windows</a:t>
            </a:r>
            <a:r>
              <a:rPr lang="ko-KR" altLang="en-US" dirty="0" smtClean="0"/>
              <a:t>의 서비스 이용방법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79512" y="764704"/>
            <a:ext cx="3651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1) monitor tomcat</a:t>
            </a:r>
            <a:r>
              <a:rPr lang="ko-KR" altLang="en-US" dirty="0" smtClean="0"/>
              <a:t>을 이용한 실행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5409" y="1236156"/>
            <a:ext cx="9402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윈도우 시작메뉴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모든 프로그램 </a:t>
            </a:r>
            <a:r>
              <a:rPr lang="en-US" altLang="ko-KR" dirty="0" smtClean="0"/>
              <a:t>-&gt; Apache Tomcat 9.0 Tomcat 9 -&gt; monitor tomcat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44824"/>
            <a:ext cx="4676775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5085185"/>
            <a:ext cx="2721585" cy="372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50"/>
          <a:stretch/>
        </p:blipFill>
        <p:spPr bwMode="auto">
          <a:xfrm>
            <a:off x="4932040" y="1821701"/>
            <a:ext cx="3870046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398" y="4293096"/>
            <a:ext cx="2719387" cy="185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788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94" y="1124744"/>
            <a:ext cx="5764189" cy="5454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147990"/>
            <a:ext cx="9336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톰캣</a:t>
            </a:r>
            <a:r>
              <a:rPr lang="ko-KR" altLang="en-US" dirty="0" smtClean="0"/>
              <a:t> 특성창의 </a:t>
            </a:r>
            <a:r>
              <a:rPr lang="en-US" altLang="ko-KR" dirty="0" smtClean="0"/>
              <a:t>General </a:t>
            </a:r>
            <a:r>
              <a:rPr lang="ko-KR" altLang="en-US" dirty="0" smtClean="0"/>
              <a:t>탭에서 </a:t>
            </a:r>
            <a:r>
              <a:rPr lang="en-US" altLang="ko-KR" dirty="0" smtClean="0"/>
              <a:t>start</a:t>
            </a:r>
            <a:r>
              <a:rPr lang="ko-KR" altLang="en-US" dirty="0" smtClean="0"/>
              <a:t>버튼을 클릭하면 </a:t>
            </a:r>
            <a:r>
              <a:rPr lang="ko-KR" altLang="en-US" dirty="0" err="1" smtClean="0"/>
              <a:t>톰캣이</a:t>
            </a:r>
            <a:r>
              <a:rPr lang="ko-KR" altLang="en-US" dirty="0" smtClean="0"/>
              <a:t> 실행되고 </a:t>
            </a:r>
            <a:r>
              <a:rPr lang="en-US" altLang="ko-KR" dirty="0" smtClean="0"/>
              <a:t>stop</a:t>
            </a:r>
            <a:r>
              <a:rPr lang="ko-KR" altLang="en-US" dirty="0" smtClean="0"/>
              <a:t>버튼으로 변경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0594" y="526652"/>
            <a:ext cx="3449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실행 </a:t>
            </a:r>
            <a:r>
              <a:rPr lang="ko-KR" altLang="en-US" dirty="0" err="1" smtClean="0"/>
              <a:t>중지시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stop</a:t>
            </a:r>
            <a:r>
              <a:rPr lang="ko-KR" altLang="en-US" dirty="0" smtClean="0"/>
              <a:t>버튼을 클릭  </a:t>
            </a:r>
            <a:endParaRPr lang="ko-KR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832" y="696590"/>
            <a:ext cx="4630639" cy="4381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76256" y="5445224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확인버튼을 클릭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2051720" y="5949280"/>
            <a:ext cx="1558536" cy="6298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65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332656"/>
            <a:ext cx="7393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2) Windows</a:t>
            </a:r>
            <a:r>
              <a:rPr lang="ko-KR" altLang="en-US" dirty="0" smtClean="0"/>
              <a:t>의 서비스를 이용한 실행방법</a:t>
            </a:r>
            <a:endParaRPr lang="en-US" altLang="ko-KR" dirty="0" smtClean="0"/>
          </a:p>
          <a:p>
            <a:r>
              <a:rPr lang="ko-KR" altLang="en-US" dirty="0" smtClean="0"/>
              <a:t>시작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제어판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시스템 및 보안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관리도구 창에서 </a:t>
            </a:r>
            <a:r>
              <a:rPr lang="ko-KR" altLang="en-US" b="1" dirty="0" smtClean="0">
                <a:solidFill>
                  <a:srgbClr val="FF0000"/>
                </a:solidFill>
              </a:rPr>
              <a:t>서비스</a:t>
            </a:r>
            <a:r>
              <a:rPr lang="ko-KR" altLang="en-US" dirty="0" smtClean="0"/>
              <a:t>를 클릭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60" b="33854"/>
          <a:stretch/>
        </p:blipFill>
        <p:spPr bwMode="auto">
          <a:xfrm>
            <a:off x="404503" y="1124744"/>
            <a:ext cx="8617082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타원 2"/>
          <p:cNvSpPr/>
          <p:nvPr/>
        </p:nvSpPr>
        <p:spPr>
          <a:xfrm>
            <a:off x="2339752" y="3645024"/>
            <a:ext cx="468052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9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09667"/>
            <a:ext cx="78105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3528" y="188640"/>
            <a:ext cx="91839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서비스창의 </a:t>
            </a:r>
            <a:r>
              <a:rPr lang="ko-KR" altLang="en-US" dirty="0" err="1" smtClean="0"/>
              <a:t>구성요소중</a:t>
            </a:r>
            <a:r>
              <a:rPr lang="ko-KR" altLang="en-US" dirty="0" smtClean="0"/>
              <a:t> </a:t>
            </a:r>
            <a:r>
              <a:rPr lang="en-US" altLang="ko-KR" dirty="0" smtClean="0"/>
              <a:t>apache tomcat8.0</a:t>
            </a:r>
            <a:r>
              <a:rPr lang="ko-KR" altLang="en-US" dirty="0" smtClean="0"/>
              <a:t>을 클릭하면 왼쪽에 서비스 상태를 변경하는</a:t>
            </a:r>
            <a:endParaRPr lang="en-US" altLang="ko-KR" dirty="0" smtClean="0"/>
          </a:p>
          <a:p>
            <a:r>
              <a:rPr lang="ko-KR" altLang="en-US" dirty="0" smtClean="0"/>
              <a:t>링크가 나타남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중지 상태면 시작을 실행중인 상태면 중지로 표시된다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시작을 클릭하면</a:t>
            </a:r>
            <a:endParaRPr lang="en-US" altLang="ko-KR" dirty="0" smtClean="0"/>
          </a:p>
          <a:p>
            <a:r>
              <a:rPr lang="ko-KR" altLang="en-US" dirty="0" smtClean="0"/>
              <a:t>서비스가 시작됨 </a:t>
            </a:r>
            <a:r>
              <a:rPr lang="ko-KR" altLang="en-US" dirty="0" err="1" smtClean="0"/>
              <a:t>종료시</a:t>
            </a:r>
            <a:r>
              <a:rPr lang="ko-KR" altLang="en-US" dirty="0" smtClean="0"/>
              <a:t> 중지를 클릭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732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314991"/>
            <a:ext cx="4629150" cy="422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75656" y="548680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확인 버튼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485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7099"/>
            <a:ext cx="839768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단계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톰캣</a:t>
            </a:r>
            <a:r>
              <a:rPr lang="ko-KR" altLang="en-US" dirty="0" smtClean="0"/>
              <a:t> 실행 확인</a:t>
            </a:r>
            <a:endParaRPr lang="en-US" altLang="ko-KR" dirty="0"/>
          </a:p>
          <a:p>
            <a:r>
              <a:rPr lang="ko-KR" altLang="en-US" dirty="0" err="1" smtClean="0"/>
              <a:t>톰캣이</a:t>
            </a:r>
            <a:r>
              <a:rPr lang="ko-KR" altLang="en-US" dirty="0" smtClean="0"/>
              <a:t> 정상 </a:t>
            </a:r>
            <a:r>
              <a:rPr lang="ko-KR" altLang="en-US" dirty="0" err="1" smtClean="0"/>
              <a:t>작동중이라면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웹브라우저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주소창에</a:t>
            </a:r>
            <a:r>
              <a:rPr lang="ko-KR" altLang="en-US" dirty="0" smtClean="0"/>
              <a:t> </a:t>
            </a:r>
            <a:r>
              <a:rPr lang="en-US" altLang="ko-KR" dirty="0" smtClean="0">
                <a:hlinkClick r:id="rId2"/>
              </a:rPr>
              <a:t>http://localhost:8080</a:t>
            </a:r>
            <a:r>
              <a:rPr lang="ko-KR" altLang="en-US" dirty="0" smtClean="0"/>
              <a:t>이라는 </a:t>
            </a:r>
            <a:endParaRPr lang="en-US" altLang="ko-KR" dirty="0" smtClean="0"/>
          </a:p>
          <a:p>
            <a:r>
              <a:rPr lang="en-US" altLang="ko-KR" dirty="0" err="1" smtClean="0"/>
              <a:t>Url</a:t>
            </a:r>
            <a:r>
              <a:rPr lang="ko-KR" altLang="en-US" dirty="0" smtClean="0"/>
              <a:t>을 입력하면 홈페이지가 나타남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 smtClean="0"/>
              <a:t>홈페이지에 나타나는 문서는 </a:t>
            </a:r>
            <a:r>
              <a:rPr lang="ko-KR" altLang="en-US" dirty="0" err="1" smtClean="0"/>
              <a:t>홈디렉토리의</a:t>
            </a:r>
            <a:r>
              <a:rPr lang="ko-KR" altLang="en-US" dirty="0" smtClean="0"/>
              <a:t> 기본 문서인 </a:t>
            </a:r>
            <a:r>
              <a:rPr lang="en-US" altLang="ko-KR" dirty="0" err="1" smtClean="0"/>
              <a:t>index.jsp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톰캣을</a:t>
            </a:r>
            <a:r>
              <a:rPr lang="ko-KR" altLang="en-US" dirty="0" smtClean="0"/>
              <a:t> 설치하면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C:/Program Files/Apache Software Foundation/Tomcat 9.0/</a:t>
            </a:r>
            <a:r>
              <a:rPr lang="en-US" altLang="ko-KR" dirty="0" err="1" smtClean="0"/>
              <a:t>webapps</a:t>
            </a:r>
            <a:r>
              <a:rPr lang="en-US" altLang="ko-KR" dirty="0" smtClean="0"/>
              <a:t>/ROOT</a:t>
            </a:r>
            <a:r>
              <a:rPr lang="ko-KR" altLang="en-US" dirty="0" smtClean="0"/>
              <a:t>가</a:t>
            </a:r>
            <a:endParaRPr lang="en-US" altLang="ko-KR" dirty="0" smtClean="0"/>
          </a:p>
          <a:p>
            <a:r>
              <a:rPr lang="ko-KR" altLang="en-US" dirty="0" err="1" smtClean="0"/>
              <a:t>홈디렉토리로</a:t>
            </a:r>
            <a:r>
              <a:rPr lang="ko-KR" altLang="en-US" dirty="0" smtClean="0"/>
              <a:t> 인식됨</a:t>
            </a:r>
            <a:endParaRPr lang="en-US" altLang="ko-KR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420888"/>
            <a:ext cx="6480720" cy="405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24493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r="32705" b="45605"/>
          <a:stretch>
            <a:fillRect/>
          </a:stretch>
        </p:blipFill>
        <p:spPr bwMode="auto">
          <a:xfrm>
            <a:off x="234950" y="990600"/>
            <a:ext cx="7566426" cy="343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03939" y="119115"/>
            <a:ext cx="9073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Tomcat </a:t>
            </a:r>
            <a:r>
              <a:rPr lang="ko-KR" altLang="en-US" dirty="0" smtClean="0"/>
              <a:t>설치 </a:t>
            </a:r>
            <a:r>
              <a:rPr lang="en-US" altLang="ko-KR" dirty="0" smtClean="0"/>
              <a:t>: “C:/Program Files/Apache Software Foundation/Tomcat 9.0/</a:t>
            </a:r>
            <a:r>
              <a:rPr lang="en-US" altLang="ko-KR" dirty="0" err="1" smtClean="0"/>
              <a:t>webapps</a:t>
            </a:r>
            <a:r>
              <a:rPr lang="en-US" altLang="ko-KR" dirty="0" smtClean="0"/>
              <a:t>/</a:t>
            </a:r>
          </a:p>
          <a:p>
            <a:r>
              <a:rPr lang="en-US" altLang="ko-KR" dirty="0" smtClean="0"/>
              <a:t>ROOT</a:t>
            </a:r>
            <a:r>
              <a:rPr lang="ko-KR" altLang="en-US" dirty="0" smtClean="0"/>
              <a:t>가 홈디렉토리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r="38290" b="49935"/>
          <a:stretch>
            <a:fillRect/>
          </a:stretch>
        </p:blipFill>
        <p:spPr bwMode="auto">
          <a:xfrm>
            <a:off x="2071670" y="3714752"/>
            <a:ext cx="6553063" cy="2989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22611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r="33528" b="71973"/>
          <a:stretch>
            <a:fillRect/>
          </a:stretch>
        </p:blipFill>
        <p:spPr bwMode="auto">
          <a:xfrm>
            <a:off x="0" y="0"/>
            <a:ext cx="9040480" cy="2143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 l="24153" t="18883" r="20351" b="50000"/>
          <a:stretch>
            <a:fillRect/>
          </a:stretch>
        </p:blipFill>
        <p:spPr bwMode="auto">
          <a:xfrm>
            <a:off x="214281" y="1857364"/>
            <a:ext cx="8837743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 l="23645" t="8984" r="15410" b="66113"/>
          <a:stretch>
            <a:fillRect/>
          </a:stretch>
        </p:blipFill>
        <p:spPr bwMode="auto">
          <a:xfrm>
            <a:off x="126003" y="4572008"/>
            <a:ext cx="9017997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타원 4"/>
          <p:cNvSpPr/>
          <p:nvPr/>
        </p:nvSpPr>
        <p:spPr>
          <a:xfrm>
            <a:off x="214282" y="5929330"/>
            <a:ext cx="2143108" cy="500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42844" y="3357562"/>
            <a:ext cx="2143108" cy="500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6" idx="4"/>
          </p:cNvCxnSpPr>
          <p:nvPr/>
        </p:nvCxnSpPr>
        <p:spPr>
          <a:xfrm rot="5400000">
            <a:off x="142836" y="4857768"/>
            <a:ext cx="2071702" cy="714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r="-238" b="23633"/>
          <a:stretch>
            <a:fillRect/>
          </a:stretch>
        </p:blipFill>
        <p:spPr bwMode="auto">
          <a:xfrm>
            <a:off x="-1" y="571480"/>
            <a:ext cx="9172911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/>
          <a:srcRect l="24469" t="13379" r="3056" b="23633"/>
          <a:stretch>
            <a:fillRect/>
          </a:stretch>
        </p:blipFill>
        <p:spPr bwMode="auto">
          <a:xfrm>
            <a:off x="0" y="1142984"/>
            <a:ext cx="8972943" cy="5313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타원 2"/>
          <p:cNvSpPr/>
          <p:nvPr/>
        </p:nvSpPr>
        <p:spPr>
          <a:xfrm>
            <a:off x="4143372" y="3929066"/>
            <a:ext cx="857256" cy="7858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14348" y="357166"/>
            <a:ext cx="6873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u="sng" dirty="0" smtClean="0">
                <a:solidFill>
                  <a:srgbClr val="FF0000"/>
                </a:solidFill>
              </a:rPr>
              <a:t>홈페이지에 나타나는 문서는 </a:t>
            </a:r>
            <a:r>
              <a:rPr lang="ko-KR" altLang="en-US" b="1" u="sng" dirty="0" err="1" smtClean="0">
                <a:solidFill>
                  <a:srgbClr val="FF0000"/>
                </a:solidFill>
              </a:rPr>
              <a:t>홈디렉토리의</a:t>
            </a:r>
            <a:r>
              <a:rPr lang="ko-KR" altLang="en-US" b="1" u="sng" dirty="0" smtClean="0">
                <a:solidFill>
                  <a:srgbClr val="FF0000"/>
                </a:solidFill>
              </a:rPr>
              <a:t> 기본 문서 </a:t>
            </a:r>
            <a:r>
              <a:rPr lang="en-US" altLang="ko-KR" b="1" u="sng" dirty="0" smtClean="0">
                <a:solidFill>
                  <a:srgbClr val="FF0000"/>
                </a:solidFill>
              </a:rPr>
              <a:t>: index.jsp</a:t>
            </a:r>
            <a:endParaRPr lang="ko-KR" altLang="en-US" b="1" u="sng" dirty="0">
              <a:solidFill>
                <a:srgbClr val="FF0000"/>
              </a:solidFill>
            </a:endParaRPr>
          </a:p>
        </p:txBody>
      </p:sp>
      <p:cxnSp>
        <p:nvCxnSpPr>
          <p:cNvPr id="6" name="직선 화살표 연결선 5"/>
          <p:cNvCxnSpPr>
            <a:stCxn id="4" idx="2"/>
          </p:cNvCxnSpPr>
          <p:nvPr/>
        </p:nvCxnSpPr>
        <p:spPr>
          <a:xfrm rot="16200000" flipH="1">
            <a:off x="2796108" y="2081736"/>
            <a:ext cx="3131130" cy="42065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7504" y="0"/>
            <a:ext cx="3640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err="1">
                <a:solidFill>
                  <a:srgbClr val="111111"/>
                </a:solidFill>
                <a:latin typeface="Jeju Gothic"/>
              </a:rPr>
              <a:t>아파치톰캣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 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(</a:t>
            </a:r>
            <a:r>
              <a:rPr lang="en-US" altLang="ko-KR" dirty="0" err="1">
                <a:solidFill>
                  <a:srgbClr val="111111"/>
                </a:solidFill>
                <a:latin typeface="Jeju Gothic"/>
              </a:rPr>
              <a:t>Apache+Tomcat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)</a:t>
            </a:r>
            <a:endParaRPr lang="en-US" altLang="ko-KR" b="0" i="0" dirty="0">
              <a:solidFill>
                <a:srgbClr val="111111"/>
              </a:solidFill>
              <a:effectLst/>
              <a:latin typeface="Jeju Gothic"/>
            </a:endParaRPr>
          </a:p>
        </p:txBody>
      </p:sp>
      <p:pic>
        <p:nvPicPr>
          <p:cNvPr id="2050" name="Picture 2" descr="Cod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0"/>
            <a:ext cx="3238500" cy="205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95536" y="401411"/>
            <a:ext cx="61206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>
                <a:latin typeface="Jeju Gothic"/>
              </a:rPr>
              <a:t>톰캣이</a:t>
            </a:r>
            <a:r>
              <a:rPr lang="ko-KR" altLang="en-US" dirty="0">
                <a:latin typeface="Jeju Gothic"/>
              </a:rPr>
              <a:t> </a:t>
            </a:r>
            <a:r>
              <a:rPr lang="ko-KR" altLang="en-US" dirty="0" err="1">
                <a:latin typeface="Jeju Gothic"/>
              </a:rPr>
              <a:t>아파치의</a:t>
            </a:r>
            <a:r>
              <a:rPr lang="ko-KR" altLang="en-US" dirty="0">
                <a:latin typeface="Jeju Gothic"/>
              </a:rPr>
              <a:t> 기능 일부를 가져와서 제공해주는 형태이기 때문에 같이 합쳐서 부른다</a:t>
            </a:r>
            <a:r>
              <a:rPr lang="en-US" altLang="ko-KR" dirty="0">
                <a:latin typeface="Jeju Gothic"/>
              </a:rPr>
              <a:t>. WAS(Web Application Server)</a:t>
            </a:r>
            <a:endParaRPr lang="ko-KR" altLang="en-US" dirty="0"/>
          </a:p>
        </p:txBody>
      </p:sp>
      <p:pic>
        <p:nvPicPr>
          <p:cNvPr id="2052" name="Picture 4" descr="Cod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113848"/>
            <a:ext cx="6647168" cy="347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652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0" y="153800"/>
            <a:ext cx="8381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Tomcat</a:t>
            </a:r>
            <a:r>
              <a:rPr lang="ko-KR" altLang="en-US" dirty="0" smtClean="0"/>
              <a:t>환경변수 설정 및 확인</a:t>
            </a:r>
            <a:r>
              <a:rPr lang="en-US" altLang="ko-KR" dirty="0" smtClean="0"/>
              <a:t>(</a:t>
            </a:r>
            <a:r>
              <a:rPr lang="ko-KR" altLang="en-US" dirty="0" smtClean="0"/>
              <a:t>시스템 변수의 </a:t>
            </a:r>
            <a:r>
              <a:rPr lang="en-US" altLang="ko-KR" dirty="0" smtClean="0"/>
              <a:t>JAVA_HOME, CATALINA_HOME)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0947" y="2339588"/>
            <a:ext cx="6925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-JAVA_HOME : JDK</a:t>
            </a:r>
            <a:r>
              <a:rPr lang="ko-KR" altLang="en-US" dirty="0" smtClean="0"/>
              <a:t>가 설치된 경로</a:t>
            </a:r>
            <a:endParaRPr lang="en-US" altLang="ko-KR" dirty="0" smtClean="0"/>
          </a:p>
          <a:p>
            <a:r>
              <a:rPr lang="en-US" altLang="ko-KR" dirty="0" smtClean="0"/>
              <a:t>-CATALINA_HOME : Tomcat</a:t>
            </a:r>
            <a:r>
              <a:rPr lang="ko-KR" altLang="en-US" dirty="0" smtClean="0"/>
              <a:t>이 설치된 경로를 시스템에게 알려줌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0947" y="692696"/>
            <a:ext cx="73965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</a:t>
            </a:r>
            <a:r>
              <a:rPr lang="ko-KR" altLang="en-US" dirty="0" smtClean="0"/>
              <a:t>시작</a:t>
            </a:r>
            <a:r>
              <a:rPr lang="en-US" altLang="ko-KR" dirty="0" smtClean="0"/>
              <a:t>-</a:t>
            </a:r>
            <a:r>
              <a:rPr lang="ko-KR" altLang="en-US" dirty="0" smtClean="0"/>
              <a:t>제어판</a:t>
            </a:r>
            <a:r>
              <a:rPr lang="en-US" altLang="ko-KR" dirty="0" smtClean="0"/>
              <a:t>-</a:t>
            </a:r>
            <a:r>
              <a:rPr lang="ko-KR" altLang="en-US" dirty="0" smtClean="0"/>
              <a:t>시스템 더블클릭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제어판 </a:t>
            </a:r>
            <a:r>
              <a:rPr lang="ko-KR" altLang="en-US" dirty="0" err="1" smtClean="0"/>
              <a:t>홈화면에서</a:t>
            </a:r>
            <a:r>
              <a:rPr lang="ko-KR" altLang="en-US" dirty="0" smtClean="0"/>
              <a:t> 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고급시스템 설정</a:t>
            </a:r>
            <a:r>
              <a:rPr lang="en-US" altLang="ko-KR" dirty="0" smtClean="0"/>
              <a:t>”</a:t>
            </a:r>
            <a:r>
              <a:rPr lang="ko-KR" altLang="en-US" dirty="0" smtClean="0"/>
              <a:t> 클릭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err="1" smtClean="0"/>
              <a:t>시스테</a:t>
            </a:r>
            <a:r>
              <a:rPr lang="ko-KR" altLang="en-US" dirty="0" smtClean="0"/>
              <a:t> 속성 화면의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고급</a:t>
            </a:r>
            <a:r>
              <a:rPr lang="en-US" altLang="ko-KR" dirty="0" smtClean="0"/>
              <a:t>”</a:t>
            </a:r>
            <a:r>
              <a:rPr lang="ko-KR" altLang="en-US" dirty="0" smtClean="0"/>
              <a:t> 탭에 있는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환경변수</a:t>
            </a:r>
            <a:r>
              <a:rPr lang="en-US" altLang="ko-KR" dirty="0" smtClean="0"/>
              <a:t>“ </a:t>
            </a:r>
            <a:r>
              <a:rPr lang="ko-KR" altLang="en-US" dirty="0" smtClean="0"/>
              <a:t>클릭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환경변수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사용자 변수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시스템변수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시스템변수의 경우 사용자에 관계없이 설정된 변수와 값이 모두 적용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185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3" y="-99392"/>
            <a:ext cx="2612180" cy="482453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2201" r="51176"/>
          <a:stretch/>
        </p:blipFill>
        <p:spPr>
          <a:xfrm>
            <a:off x="2791693" y="419806"/>
            <a:ext cx="6178325" cy="6249554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107504" y="2132856"/>
            <a:ext cx="2376264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4" idx="6"/>
          </p:cNvCxnSpPr>
          <p:nvPr/>
        </p:nvCxnSpPr>
        <p:spPr>
          <a:xfrm>
            <a:off x="2483768" y="2420888"/>
            <a:ext cx="1654921" cy="13681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2806541" y="3789040"/>
            <a:ext cx="2664297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97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25677"/>
          <a:stretch/>
        </p:blipFill>
        <p:spPr>
          <a:xfrm>
            <a:off x="-1" y="116632"/>
            <a:ext cx="9038480" cy="6408712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2411760" y="1412776"/>
            <a:ext cx="2016224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84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27951"/>
          <a:stretch/>
        </p:blipFill>
        <p:spPr>
          <a:xfrm>
            <a:off x="35432" y="0"/>
            <a:ext cx="9019876" cy="659735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타원 2"/>
          <p:cNvSpPr/>
          <p:nvPr/>
        </p:nvSpPr>
        <p:spPr>
          <a:xfrm>
            <a:off x="2195736" y="1988840"/>
            <a:ext cx="2664296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72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2750"/>
          <a:stretch/>
        </p:blipFill>
        <p:spPr>
          <a:xfrm>
            <a:off x="14855" y="404664"/>
            <a:ext cx="9434623" cy="5112568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-252536" y="1844824"/>
            <a:ext cx="1728192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12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0"/>
            <a:ext cx="5838825" cy="6686550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5229200"/>
            <a:ext cx="2736304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7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977" y="0"/>
            <a:ext cx="7008046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115616" y="2780928"/>
            <a:ext cx="1440160" cy="36004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1547664" y="4509120"/>
            <a:ext cx="2376264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38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87" y="5752"/>
            <a:ext cx="6956225" cy="17991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83" y="1988840"/>
            <a:ext cx="7991475" cy="20669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479" y="4270558"/>
            <a:ext cx="799147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1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0"/>
            <a:ext cx="7244862" cy="6858000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2843808" y="5301208"/>
            <a:ext cx="1512168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95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6229"/>
            <a:ext cx="7128792" cy="677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0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260648"/>
            <a:ext cx="8496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Jeju Gothic"/>
              </a:rPr>
              <a:t>그림을 통해서 </a:t>
            </a:r>
            <a:r>
              <a:rPr lang="ko-KR" altLang="en-US" dirty="0" err="1">
                <a:latin typeface="Jeju Gothic"/>
              </a:rPr>
              <a:t>아파치와</a:t>
            </a:r>
            <a:r>
              <a:rPr lang="ko-KR" altLang="en-US" dirty="0">
                <a:latin typeface="Jeju Gothic"/>
              </a:rPr>
              <a:t> </a:t>
            </a:r>
            <a:r>
              <a:rPr lang="ko-KR" altLang="en-US" dirty="0" err="1">
                <a:latin typeface="Jeju Gothic"/>
              </a:rPr>
              <a:t>톰캣의</a:t>
            </a:r>
            <a:r>
              <a:rPr lang="ko-KR" altLang="en-US" dirty="0">
                <a:latin typeface="Jeju Gothic"/>
              </a:rPr>
              <a:t> 차이를 알 수 있다</a:t>
            </a:r>
            <a:r>
              <a:rPr lang="en-US" altLang="ko-KR" dirty="0">
                <a:latin typeface="Jeju Gothic"/>
              </a:rPr>
              <a:t>. </a:t>
            </a:r>
            <a:r>
              <a:rPr lang="ko-KR" altLang="en-US" dirty="0" err="1">
                <a:latin typeface="Jeju Gothic"/>
              </a:rPr>
              <a:t>톰캣은</a:t>
            </a:r>
            <a:r>
              <a:rPr lang="ko-KR" altLang="en-US" dirty="0">
                <a:latin typeface="Jeju Gothic"/>
              </a:rPr>
              <a:t> 일반적으로 </a:t>
            </a:r>
            <a:r>
              <a:rPr lang="en-US" altLang="ko-KR" dirty="0">
                <a:latin typeface="Jeju Gothic"/>
              </a:rPr>
              <a:t>WAS(</a:t>
            </a:r>
            <a:r>
              <a:rPr lang="en-US" altLang="ko-KR" dirty="0" err="1">
                <a:latin typeface="Jeju Gothic"/>
              </a:rPr>
              <a:t>Wep</a:t>
            </a:r>
            <a:r>
              <a:rPr lang="en-US" altLang="ko-KR" dirty="0">
                <a:latin typeface="Jeju Gothic"/>
              </a:rPr>
              <a:t>)</a:t>
            </a:r>
            <a:r>
              <a:rPr lang="ko-KR" altLang="en-US" dirty="0">
                <a:latin typeface="Jeju Gothic"/>
              </a:rPr>
              <a:t>라고 불리며</a:t>
            </a:r>
            <a:r>
              <a:rPr lang="en-US" altLang="ko-KR" dirty="0">
                <a:latin typeface="Jeju Gothic"/>
              </a:rPr>
              <a:t>, </a:t>
            </a:r>
            <a:r>
              <a:rPr lang="ko-KR" altLang="en-US" dirty="0" err="1">
                <a:latin typeface="Jeju Gothic"/>
              </a:rPr>
              <a:t>톰캣은</a:t>
            </a:r>
            <a:r>
              <a:rPr lang="ko-KR" altLang="en-US" dirty="0">
                <a:latin typeface="Jeju Gothic"/>
              </a:rPr>
              <a:t> </a:t>
            </a:r>
            <a:r>
              <a:rPr lang="ko-KR" altLang="en-US" dirty="0" err="1">
                <a:latin typeface="Jeju Gothic"/>
              </a:rPr>
              <a:t>아파치와</a:t>
            </a:r>
            <a:r>
              <a:rPr lang="ko-KR" altLang="en-US" dirty="0">
                <a:latin typeface="Jeju Gothic"/>
              </a:rPr>
              <a:t> 합쳐서 </a:t>
            </a:r>
            <a:r>
              <a:rPr lang="ko-KR" altLang="en-US" dirty="0" err="1">
                <a:latin typeface="Jeju Gothic"/>
              </a:rPr>
              <a:t>아파치톰캣</a:t>
            </a:r>
            <a:r>
              <a:rPr lang="ko-KR" altLang="en-US" dirty="0">
                <a:latin typeface="Jeju Gothic"/>
              </a:rPr>
              <a:t> 이라 부른다</a:t>
            </a:r>
            <a:r>
              <a:rPr lang="en-US" altLang="ko-KR" dirty="0">
                <a:latin typeface="Jeju Gothic"/>
              </a:rPr>
              <a:t>.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79512" y="980728"/>
            <a:ext cx="871296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 sz="1400" dirty="0">
                <a:latin typeface="Jeju Gothic"/>
              </a:rPr>
              <a:t>아파치만 사용하면 정적인 </a:t>
            </a:r>
            <a:r>
              <a:rPr lang="ko-KR" altLang="en-US" sz="1400" dirty="0" err="1">
                <a:latin typeface="Jeju Gothic"/>
              </a:rPr>
              <a:t>웹페이지만</a:t>
            </a:r>
            <a:r>
              <a:rPr lang="ko-KR" altLang="en-US" sz="1400" dirty="0">
                <a:latin typeface="Jeju Gothic"/>
              </a:rPr>
              <a:t> 처리 </a:t>
            </a:r>
            <a:r>
              <a:rPr lang="ko-KR" altLang="en-US" sz="1400" dirty="0" smtClean="0">
                <a:latin typeface="Jeju Gothic"/>
              </a:rPr>
              <a:t>가능</a:t>
            </a:r>
            <a:endParaRPr lang="en-US" altLang="ko-KR" sz="1400" dirty="0" smtClean="0">
              <a:latin typeface="Jeju Gothic"/>
            </a:endParaRPr>
          </a:p>
          <a:p>
            <a:pPr>
              <a:buFont typeface="+mj-lt"/>
              <a:buAutoNum type="arabicPeriod"/>
            </a:pPr>
            <a:endParaRPr lang="ko-KR" altLang="en-US" sz="1400" dirty="0">
              <a:latin typeface="Jeju Gothic"/>
            </a:endParaRPr>
          </a:p>
          <a:p>
            <a:pPr>
              <a:buFont typeface="+mj-lt"/>
              <a:buAutoNum type="arabicPeriod"/>
            </a:pPr>
            <a:r>
              <a:rPr lang="ko-KR" altLang="en-US" sz="1400" dirty="0" err="1">
                <a:latin typeface="Jeju Gothic"/>
              </a:rPr>
              <a:t>톰캣만</a:t>
            </a:r>
            <a:r>
              <a:rPr lang="ko-KR" altLang="en-US" sz="1400" dirty="0">
                <a:latin typeface="Jeju Gothic"/>
              </a:rPr>
              <a:t> 사용하면 동적인 </a:t>
            </a:r>
            <a:r>
              <a:rPr lang="ko-KR" altLang="en-US" sz="1400" dirty="0" err="1">
                <a:latin typeface="Jeju Gothic"/>
              </a:rPr>
              <a:t>웹페이지</a:t>
            </a:r>
            <a:r>
              <a:rPr lang="ko-KR" altLang="en-US" sz="1400" dirty="0">
                <a:latin typeface="Jeju Gothic"/>
              </a:rPr>
              <a:t> 처리가 가능하지만 </a:t>
            </a:r>
            <a:r>
              <a:rPr lang="ko-KR" altLang="en-US" sz="1400" dirty="0" err="1">
                <a:latin typeface="Jeju Gothic"/>
              </a:rPr>
              <a:t>아파치에서</a:t>
            </a:r>
            <a:r>
              <a:rPr lang="ko-KR" altLang="en-US" sz="1400" dirty="0">
                <a:latin typeface="Jeju Gothic"/>
              </a:rPr>
              <a:t> 필요한 기능을 </a:t>
            </a:r>
            <a:r>
              <a:rPr lang="ko-KR" altLang="en-US" sz="1400" dirty="0" err="1">
                <a:latin typeface="Jeju Gothic"/>
              </a:rPr>
              <a:t>못가져옴</a:t>
            </a:r>
            <a:r>
              <a:rPr lang="en-US" altLang="ko-KR" sz="1400" dirty="0">
                <a:latin typeface="Jeju Gothic"/>
              </a:rPr>
              <a:t>. </a:t>
            </a:r>
            <a:r>
              <a:rPr lang="ko-KR" altLang="en-US" sz="1400" dirty="0">
                <a:latin typeface="Jeju Gothic"/>
              </a:rPr>
              <a:t>또한 여러 사용자가 </a:t>
            </a:r>
            <a:r>
              <a:rPr lang="ko-KR" altLang="en-US" sz="1400" dirty="0" err="1">
                <a:latin typeface="Jeju Gothic"/>
              </a:rPr>
              <a:t>요청할시에</a:t>
            </a:r>
            <a:r>
              <a:rPr lang="ko-KR" altLang="en-US" sz="1400" dirty="0">
                <a:latin typeface="Jeju Gothic"/>
              </a:rPr>
              <a:t> </a:t>
            </a:r>
            <a:r>
              <a:rPr lang="ko-KR" altLang="en-US" sz="1400" dirty="0" err="1">
                <a:latin typeface="Jeju Gothic"/>
              </a:rPr>
              <a:t>톰캣에</a:t>
            </a:r>
            <a:r>
              <a:rPr lang="ko-KR" altLang="en-US" sz="1400" dirty="0">
                <a:latin typeface="Jeju Gothic"/>
              </a:rPr>
              <a:t> 과부하가 걸림</a:t>
            </a:r>
            <a:r>
              <a:rPr lang="en-US" altLang="ko-KR" sz="1400" dirty="0" smtClean="0">
                <a:latin typeface="Jeju Gothic"/>
              </a:rPr>
              <a:t>.</a:t>
            </a:r>
          </a:p>
          <a:p>
            <a:pPr>
              <a:buFont typeface="+mj-lt"/>
              <a:buAutoNum type="arabicPeriod"/>
            </a:pPr>
            <a:endParaRPr lang="en-US" altLang="ko-KR" sz="1400" dirty="0">
              <a:latin typeface="Jeju Gothic"/>
            </a:endParaRPr>
          </a:p>
          <a:p>
            <a:pPr>
              <a:buFont typeface="+mj-lt"/>
              <a:buAutoNum type="arabicPeriod"/>
            </a:pPr>
            <a:r>
              <a:rPr lang="ko-KR" altLang="en-US" sz="1400" dirty="0" err="1">
                <a:latin typeface="Jeju Gothic"/>
              </a:rPr>
              <a:t>아파치와</a:t>
            </a:r>
            <a:r>
              <a:rPr lang="ko-KR" altLang="en-US" sz="1400" dirty="0">
                <a:latin typeface="Jeju Gothic"/>
              </a:rPr>
              <a:t> </a:t>
            </a:r>
            <a:r>
              <a:rPr lang="ko-KR" altLang="en-US" sz="1400" dirty="0" err="1">
                <a:latin typeface="Jeju Gothic"/>
              </a:rPr>
              <a:t>톰캣을</a:t>
            </a:r>
            <a:r>
              <a:rPr lang="ko-KR" altLang="en-US" sz="1400" dirty="0">
                <a:latin typeface="Jeju Gothic"/>
              </a:rPr>
              <a:t> 같이 쓰면 아파치는 정적인 데이터만 처리하고</a:t>
            </a:r>
            <a:r>
              <a:rPr lang="en-US" altLang="ko-KR" sz="1400" dirty="0">
                <a:latin typeface="Jeju Gothic"/>
              </a:rPr>
              <a:t>, JSP </a:t>
            </a:r>
            <a:r>
              <a:rPr lang="ko-KR" altLang="en-US" sz="1400" dirty="0">
                <a:latin typeface="Jeju Gothic"/>
              </a:rPr>
              <a:t>처리는 </a:t>
            </a:r>
            <a:r>
              <a:rPr lang="en-US" altLang="ko-KR" sz="1400" dirty="0">
                <a:latin typeface="Jeju Gothic"/>
              </a:rPr>
              <a:t>Web Container(</a:t>
            </a:r>
            <a:r>
              <a:rPr lang="ko-KR" altLang="en-US" sz="1400" dirty="0" err="1">
                <a:latin typeface="Jeju Gothic"/>
              </a:rPr>
              <a:t>톰캣의</a:t>
            </a:r>
            <a:r>
              <a:rPr lang="ko-KR" altLang="en-US" sz="1400" dirty="0">
                <a:latin typeface="Jeju Gothic"/>
              </a:rPr>
              <a:t> 일부</a:t>
            </a:r>
            <a:r>
              <a:rPr lang="en-US" altLang="ko-KR" sz="1400" dirty="0">
                <a:latin typeface="Jeju Gothic"/>
              </a:rPr>
              <a:t>)</a:t>
            </a:r>
            <a:r>
              <a:rPr lang="ko-KR" altLang="en-US" sz="1400" dirty="0">
                <a:latin typeface="Jeju Gothic"/>
              </a:rPr>
              <a:t>로 보내주어 분산처리 할 수 있다</a:t>
            </a:r>
            <a:r>
              <a:rPr lang="en-US" altLang="ko-KR" sz="1400" dirty="0">
                <a:latin typeface="Jeju Gothic"/>
              </a:rPr>
              <a:t>.</a:t>
            </a:r>
            <a:endParaRPr lang="en-US" altLang="ko-KR" sz="1400" b="0" i="0" dirty="0">
              <a:effectLst/>
              <a:latin typeface="Jeju Gothic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05160" y="2654915"/>
            <a:ext cx="86873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25B3BC"/>
                </a:solidFill>
                <a:latin typeface="Jeju Gothic"/>
              </a:rPr>
              <a:t>아파치 </a:t>
            </a:r>
            <a:r>
              <a:rPr lang="en-US" altLang="ko-KR" dirty="0">
                <a:solidFill>
                  <a:srgbClr val="25B3BC"/>
                </a:solidFill>
                <a:latin typeface="Jeju Gothic"/>
              </a:rPr>
              <a:t>: 80</a:t>
            </a:r>
            <a:r>
              <a:rPr lang="ko-KR" altLang="en-US" dirty="0" smtClean="0">
                <a:solidFill>
                  <a:srgbClr val="25B3BC"/>
                </a:solidFill>
                <a:latin typeface="Jeju Gothic"/>
              </a:rPr>
              <a:t>포트</a:t>
            </a:r>
            <a:r>
              <a:rPr lang="en-US" altLang="ko-KR" dirty="0" smtClean="0">
                <a:solidFill>
                  <a:srgbClr val="25B3BC"/>
                </a:solidFill>
                <a:latin typeface="Jeju Gothic"/>
              </a:rPr>
              <a:t>, </a:t>
            </a:r>
            <a:r>
              <a:rPr lang="ko-KR" altLang="en-US" dirty="0" err="1" smtClean="0">
                <a:solidFill>
                  <a:srgbClr val="25B3BC"/>
                </a:solidFill>
                <a:latin typeface="Jeju Gothic"/>
              </a:rPr>
              <a:t>톰캣</a:t>
            </a:r>
            <a:r>
              <a:rPr lang="ko-KR" altLang="en-US" dirty="0" smtClean="0">
                <a:solidFill>
                  <a:srgbClr val="25B3BC"/>
                </a:solidFill>
                <a:latin typeface="Jeju Gothic"/>
              </a:rPr>
              <a:t> </a:t>
            </a:r>
            <a:r>
              <a:rPr lang="en-US" altLang="ko-KR" dirty="0">
                <a:solidFill>
                  <a:srgbClr val="25B3BC"/>
                </a:solidFill>
                <a:latin typeface="Jeju Gothic"/>
              </a:rPr>
              <a:t>: 8080</a:t>
            </a:r>
            <a:r>
              <a:rPr lang="ko-KR" altLang="en-US" dirty="0">
                <a:solidFill>
                  <a:srgbClr val="25B3BC"/>
                </a:solidFill>
                <a:latin typeface="Jeju Gothic"/>
              </a:rPr>
              <a:t>포트</a:t>
            </a:r>
            <a:br>
              <a:rPr lang="ko-KR" altLang="en-US" dirty="0">
                <a:solidFill>
                  <a:srgbClr val="25B3BC"/>
                </a:solidFill>
                <a:latin typeface="Jeju Gothic"/>
              </a:rPr>
            </a:br>
            <a:r>
              <a:rPr lang="en-US" altLang="ko-KR" dirty="0">
                <a:solidFill>
                  <a:srgbClr val="25B3BC"/>
                </a:solidFill>
                <a:latin typeface="Jeju Gothic"/>
              </a:rPr>
              <a:t>(</a:t>
            </a:r>
            <a:r>
              <a:rPr lang="ko-KR" altLang="en-US" dirty="0">
                <a:solidFill>
                  <a:srgbClr val="25B3BC"/>
                </a:solidFill>
                <a:latin typeface="Jeju Gothic"/>
              </a:rPr>
              <a:t>하지만 실제로는 </a:t>
            </a:r>
            <a:r>
              <a:rPr lang="en-US" altLang="ko-KR" dirty="0">
                <a:solidFill>
                  <a:srgbClr val="25B3BC"/>
                </a:solidFill>
                <a:latin typeface="Jeju Gothic"/>
              </a:rPr>
              <a:t>80</a:t>
            </a:r>
            <a:r>
              <a:rPr lang="ko-KR" altLang="en-US" dirty="0">
                <a:solidFill>
                  <a:srgbClr val="25B3BC"/>
                </a:solidFill>
                <a:latin typeface="Jeju Gothic"/>
              </a:rPr>
              <a:t>포트로 다 처리하므로</a:t>
            </a:r>
            <a:r>
              <a:rPr lang="en-US" altLang="ko-KR" dirty="0">
                <a:solidFill>
                  <a:srgbClr val="25B3BC"/>
                </a:solidFill>
                <a:latin typeface="Jeju Gothic"/>
              </a:rPr>
              <a:t>, 8080</a:t>
            </a:r>
            <a:r>
              <a:rPr lang="ko-KR" altLang="en-US" dirty="0">
                <a:solidFill>
                  <a:srgbClr val="25B3BC"/>
                </a:solidFill>
                <a:latin typeface="Jeju Gothic"/>
              </a:rPr>
              <a:t>포트는 아파치가 알아서 보내줌</a:t>
            </a:r>
            <a:r>
              <a:rPr lang="en-US" altLang="ko-KR" dirty="0">
                <a:solidFill>
                  <a:srgbClr val="25B3BC"/>
                </a:solidFill>
                <a:latin typeface="Jeju Gothic"/>
              </a:rPr>
              <a:t>. 8080</a:t>
            </a:r>
            <a:r>
              <a:rPr lang="ko-KR" altLang="en-US" dirty="0">
                <a:solidFill>
                  <a:srgbClr val="25B3BC"/>
                </a:solidFill>
                <a:latin typeface="Jeju Gothic"/>
              </a:rPr>
              <a:t>포트를 다루거나 보려면 </a:t>
            </a:r>
            <a:r>
              <a:rPr lang="ko-KR" altLang="en-US" dirty="0" err="1">
                <a:solidFill>
                  <a:srgbClr val="25B3BC"/>
                </a:solidFill>
                <a:latin typeface="Jeju Gothic"/>
              </a:rPr>
              <a:t>리눅스단에서</a:t>
            </a:r>
            <a:r>
              <a:rPr lang="ko-KR" altLang="en-US" dirty="0">
                <a:solidFill>
                  <a:srgbClr val="25B3BC"/>
                </a:solidFill>
                <a:latin typeface="Jeju Gothic"/>
              </a:rPr>
              <a:t> 처리하거나 수동적으로 포트 </a:t>
            </a:r>
            <a:r>
              <a:rPr lang="ko-KR" altLang="en-US" dirty="0" err="1">
                <a:solidFill>
                  <a:srgbClr val="25B3BC"/>
                </a:solidFill>
                <a:latin typeface="Jeju Gothic"/>
              </a:rPr>
              <a:t>처리할때</a:t>
            </a:r>
            <a:r>
              <a:rPr lang="ko-KR" altLang="en-US" dirty="0">
                <a:solidFill>
                  <a:srgbClr val="25B3BC"/>
                </a:solidFill>
                <a:latin typeface="Jeju Gothic"/>
              </a:rPr>
              <a:t> 빼고는 </a:t>
            </a:r>
            <a:r>
              <a:rPr lang="ko-KR" altLang="en-US" dirty="0" err="1">
                <a:solidFill>
                  <a:srgbClr val="25B3BC"/>
                </a:solidFill>
                <a:latin typeface="Jeju Gothic"/>
              </a:rPr>
              <a:t>보기힘듬</a:t>
            </a:r>
            <a:r>
              <a:rPr lang="en-US" altLang="ko-KR" dirty="0">
                <a:solidFill>
                  <a:srgbClr val="25B3BC"/>
                </a:solidFill>
                <a:latin typeface="Jeju Gothic"/>
              </a:rPr>
              <a:t>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08569" y="4077072"/>
            <a:ext cx="2242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111111"/>
                </a:solidFill>
                <a:latin typeface="Jeju Gothic"/>
              </a:rPr>
              <a:t>아파치 </a:t>
            </a:r>
            <a:r>
              <a:rPr lang="ko-KR" altLang="en-US" dirty="0" err="1">
                <a:solidFill>
                  <a:srgbClr val="111111"/>
                </a:solidFill>
                <a:latin typeface="Jeju Gothic"/>
              </a:rPr>
              <a:t>톰캣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 정리</a:t>
            </a:r>
            <a:endParaRPr lang="ko-KR" altLang="en-US" b="0" i="0" dirty="0">
              <a:solidFill>
                <a:srgbClr val="111111"/>
              </a:solidFill>
              <a:effectLst/>
              <a:latin typeface="Jeju Gothic"/>
            </a:endParaRPr>
          </a:p>
        </p:txBody>
      </p:sp>
      <p:pic>
        <p:nvPicPr>
          <p:cNvPr id="3074" name="Picture 2" descr="Cod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077072"/>
            <a:ext cx="4896544" cy="182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827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67" y="397837"/>
            <a:ext cx="7023256" cy="3950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3" t="12003" r="21749" b="4115"/>
          <a:stretch/>
        </p:blipFill>
        <p:spPr bwMode="auto">
          <a:xfrm>
            <a:off x="1691680" y="1556791"/>
            <a:ext cx="7416824" cy="523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379" y="26098"/>
            <a:ext cx="838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Http</a:t>
            </a:r>
            <a:r>
              <a:rPr lang="en-US" altLang="ko-KR" dirty="0" smtClean="0"/>
              <a:t>://</a:t>
            </a:r>
            <a:r>
              <a:rPr lang="en-US" altLang="ko-KR" dirty="0" smtClean="0"/>
              <a:t>tomcat</a:t>
            </a:r>
            <a:r>
              <a:rPr lang="en-US" altLang="ko-KR" dirty="0" smtClean="0"/>
              <a:t>.apache.org </a:t>
            </a:r>
            <a:r>
              <a:rPr lang="en-US" altLang="ko-KR" dirty="0" smtClean="0"/>
              <a:t>(</a:t>
            </a:r>
            <a:r>
              <a:rPr lang="ko-KR" altLang="en-US" dirty="0" smtClean="0"/>
              <a:t>하단부의 </a:t>
            </a:r>
            <a:r>
              <a:rPr lang="en-US" altLang="ko-KR" dirty="0" smtClean="0"/>
              <a:t>Project </a:t>
            </a:r>
            <a:r>
              <a:rPr lang="ko-KR" altLang="en-US" dirty="0" smtClean="0"/>
              <a:t>카테고리에 있는 </a:t>
            </a:r>
            <a:r>
              <a:rPr lang="en-US" altLang="ko-KR" dirty="0" smtClean="0"/>
              <a:t>Tomcat</a:t>
            </a:r>
            <a:r>
              <a:rPr lang="ko-KR" altLang="en-US" dirty="0" smtClean="0"/>
              <a:t>을 클릭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7884368" y="2924944"/>
            <a:ext cx="1224136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아래쪽 화살표 7"/>
          <p:cNvSpPr/>
          <p:nvPr/>
        </p:nvSpPr>
        <p:spPr>
          <a:xfrm rot="10800000">
            <a:off x="8208404" y="3212976"/>
            <a:ext cx="648072" cy="86409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13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413278"/>
            <a:ext cx="9108504" cy="63280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0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톰캣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최신버젼</a:t>
            </a:r>
            <a:r>
              <a:rPr lang="ko-KR" altLang="en-US" dirty="0" smtClean="0"/>
              <a:t> 선택</a:t>
            </a:r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-198728" y="2852936"/>
            <a:ext cx="1098320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80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5141"/>
            <a:ext cx="9001000" cy="61942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9512" y="35332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최신버젼</a:t>
            </a:r>
            <a:r>
              <a:rPr lang="ko-KR" altLang="en-US" dirty="0" smtClean="0"/>
              <a:t> 다운로드</a:t>
            </a:r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971600" y="4293096"/>
            <a:ext cx="4032448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51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8640"/>
            <a:ext cx="4203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>
                <a:solidFill>
                  <a:srgbClr val="FF0000"/>
                </a:solidFill>
              </a:rPr>
              <a:t>2020</a:t>
            </a:r>
            <a:r>
              <a:rPr lang="ko-KR" altLang="en-US" dirty="0" smtClean="0">
                <a:solidFill>
                  <a:srgbClr val="FF0000"/>
                </a:solidFill>
              </a:rPr>
              <a:t>년 </a:t>
            </a:r>
            <a:r>
              <a:rPr lang="en-US" altLang="ko-KR" dirty="0" smtClean="0">
                <a:solidFill>
                  <a:srgbClr val="FF0000"/>
                </a:solidFill>
              </a:rPr>
              <a:t>9</a:t>
            </a:r>
            <a:r>
              <a:rPr lang="ko-KR" altLang="en-US" dirty="0" smtClean="0">
                <a:solidFill>
                  <a:srgbClr val="FF0000"/>
                </a:solidFill>
              </a:rPr>
              <a:t>월 현재 </a:t>
            </a:r>
            <a:r>
              <a:rPr lang="ko-KR" altLang="en-US" dirty="0" err="1" smtClean="0">
                <a:solidFill>
                  <a:srgbClr val="FF0000"/>
                </a:solidFill>
              </a:rPr>
              <a:t>최신버젼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다운로드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023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31888" b="24801"/>
          <a:stretch/>
        </p:blipFill>
        <p:spPr>
          <a:xfrm>
            <a:off x="0" y="857250"/>
            <a:ext cx="9010964" cy="5596086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0" y="2132856"/>
            <a:ext cx="755576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339752" y="3789040"/>
            <a:ext cx="417646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498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577</Words>
  <Application>Microsoft Office PowerPoint</Application>
  <PresentationFormat>화면 슬라이드 쇼(4:3)</PresentationFormat>
  <Paragraphs>77</Paragraphs>
  <Slides>39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39</vt:i4>
      </vt:variant>
    </vt:vector>
  </HeadingPairs>
  <TitlesOfParts>
    <vt:vector size="47" baseType="lpstr">
      <vt:lpstr>HY그래픽M</vt:lpstr>
      <vt:lpstr>Jeju Gothic</vt:lpstr>
      <vt:lpstr>맑은 고딕</vt:lpstr>
      <vt:lpstr>Arial</vt:lpstr>
      <vt:lpstr>Trebuchet MS</vt:lpstr>
      <vt:lpstr>Wingdings</vt:lpstr>
      <vt:lpstr>Office 테마</vt:lpstr>
      <vt:lpstr>1_Office 테마</vt:lpstr>
      <vt:lpstr>제 6강 모바일 웹시스템 환경구축(2)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전응섭</dc:creator>
  <cp:lastModifiedBy>Windows 사용자</cp:lastModifiedBy>
  <cp:revision>61</cp:revision>
  <dcterms:created xsi:type="dcterms:W3CDTF">2014-09-15T14:11:23Z</dcterms:created>
  <dcterms:modified xsi:type="dcterms:W3CDTF">2020-09-07T15:18:06Z</dcterms:modified>
</cp:coreProperties>
</file>